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87" r:id="rId3"/>
    <p:sldId id="288" r:id="rId4"/>
    <p:sldId id="257" r:id="rId5"/>
    <p:sldId id="273" r:id="rId6"/>
    <p:sldId id="259" r:id="rId7"/>
    <p:sldId id="289" r:id="rId8"/>
    <p:sldId id="274" r:id="rId9"/>
    <p:sldId id="265" r:id="rId10"/>
    <p:sldId id="275" r:id="rId11"/>
    <p:sldId id="277" r:id="rId12"/>
    <p:sldId id="286" r:id="rId13"/>
    <p:sldId id="267" r:id="rId14"/>
    <p:sldId id="278" r:id="rId15"/>
    <p:sldId id="290" r:id="rId16"/>
    <p:sldId id="291" r:id="rId17"/>
    <p:sldId id="284" r:id="rId18"/>
    <p:sldId id="285" r:id="rId19"/>
    <p:sldId id="28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E4A08C-F77E-484B-9755-9F236F76E99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77F34E-3CC8-4C8A-912A-989A7F4B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9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December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December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December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December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December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December 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December 4,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December 4,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December 4,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December 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December 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December 4, 2014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896" y="542031"/>
            <a:ext cx="1922206" cy="170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185" y="2524462"/>
            <a:ext cx="7732541" cy="897536"/>
          </a:xfrm>
        </p:spPr>
        <p:txBody>
          <a:bodyPr/>
          <a:lstStyle/>
          <a:p>
            <a:pPr algn="ctr"/>
            <a:r>
              <a:rPr lang="en-US" dirty="0" smtClean="0"/>
              <a:t>Vulture mine tailings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8900" y="3140269"/>
            <a:ext cx="3886200" cy="262387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sz="1100" dirty="0"/>
          </a:p>
          <a:p>
            <a:pPr algn="ctr"/>
            <a:endParaRPr lang="en-US" sz="1100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Nicolas Boon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Audrey Lang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Nicole Stanczak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Task 3: Work Plan (WP)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1484242"/>
          </a:xfrm>
        </p:spPr>
        <p:txBody>
          <a:bodyPr/>
          <a:lstStyle/>
          <a:p>
            <a:r>
              <a:rPr lang="en-US" sz="2000" dirty="0" smtClean="0"/>
              <a:t>A work plan details the protocols that will be followed wh</a:t>
            </a:r>
            <a:r>
              <a:rPr lang="en-US" dirty="0" smtClean="0"/>
              <a:t>en collecting samples</a:t>
            </a:r>
          </a:p>
          <a:p>
            <a:r>
              <a:rPr lang="en-US" dirty="0" smtClean="0"/>
              <a:t>A Health &amp; Safety Plan (HSP) and a Sampling </a:t>
            </a:r>
            <a:r>
              <a:rPr lang="en-US" dirty="0"/>
              <a:t>&amp; Analysis Plan (SAP) </a:t>
            </a:r>
            <a:r>
              <a:rPr lang="en-US" dirty="0" smtClean="0"/>
              <a:t>are included as appendices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069745"/>
            <a:ext cx="140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Nicolas Boon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890" y="2908952"/>
            <a:ext cx="3246247" cy="2434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7890" y="5343637"/>
            <a:ext cx="323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6. </a:t>
            </a:r>
            <a:r>
              <a:rPr lang="en-US" dirty="0" smtClean="0"/>
              <a:t>(Source: Plis, Matt BLM)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Task 3: work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2614739"/>
          </a:xfrm>
        </p:spPr>
        <p:txBody>
          <a:bodyPr/>
          <a:lstStyle/>
          <a:p>
            <a:r>
              <a:rPr lang="en-US" sz="2400" dirty="0" smtClean="0"/>
              <a:t>2.3.1 HEALTH AND SAFETY (HSP)</a:t>
            </a:r>
          </a:p>
          <a:p>
            <a:pPr lvl="1"/>
            <a:r>
              <a:rPr lang="en-US" sz="2000" dirty="0" smtClean="0"/>
              <a:t>Hazardous encounters during site visit</a:t>
            </a:r>
          </a:p>
          <a:p>
            <a:pPr marL="46863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Safety plan to eliminate possible risks posed by hazards</a:t>
            </a:r>
          </a:p>
          <a:p>
            <a:pPr marL="46863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Online safety courses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6974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Nicolas Boon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440" y="3385912"/>
            <a:ext cx="1702898" cy="191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33427" y="5301673"/>
            <a:ext cx="323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 smtClean="0"/>
              <a:t>(Source</a:t>
            </a:r>
            <a:r>
              <a:rPr lang="en-US" dirty="0" smtClean="0"/>
              <a:t>: OH Assist)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Task 3: Work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4151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2.3.2 Sampling &amp; Analysis Plan (SAP)</a:t>
            </a:r>
          </a:p>
          <a:p>
            <a:pPr lvl="1"/>
            <a:r>
              <a:rPr lang="en-US" sz="2000" dirty="0" smtClean="0"/>
              <a:t>Sample Selection Rationale</a:t>
            </a:r>
          </a:p>
          <a:p>
            <a:pPr lvl="2"/>
            <a:r>
              <a:rPr lang="en-US" sz="1800" dirty="0" smtClean="0"/>
              <a:t>100 samples will be taken</a:t>
            </a:r>
          </a:p>
          <a:p>
            <a:pPr lvl="2"/>
            <a:r>
              <a:rPr lang="en-US" sz="1800" dirty="0" smtClean="0"/>
              <a:t>Sample Locations (Based on grid method)</a:t>
            </a:r>
          </a:p>
          <a:p>
            <a:pPr lvl="2"/>
            <a:r>
              <a:rPr lang="en-US" sz="1800" dirty="0" smtClean="0"/>
              <a:t>Selection of Target Metals (Arsenic and Lead)</a:t>
            </a:r>
          </a:p>
          <a:p>
            <a:pPr lvl="1"/>
            <a:r>
              <a:rPr lang="en-US" sz="2000" dirty="0" smtClean="0"/>
              <a:t>Laboratory Testing Methods</a:t>
            </a:r>
          </a:p>
          <a:p>
            <a:pPr lvl="2"/>
            <a:r>
              <a:rPr lang="en-US" sz="1800" dirty="0" smtClean="0"/>
              <a:t>Metal Extraction Methods</a:t>
            </a:r>
          </a:p>
          <a:p>
            <a:pPr lvl="2"/>
            <a:r>
              <a:rPr lang="en-US" sz="1800" dirty="0" smtClean="0"/>
              <a:t>Testing Procedures</a:t>
            </a:r>
          </a:p>
          <a:p>
            <a:pPr lvl="1"/>
            <a:r>
              <a:rPr lang="en-US" sz="2000" dirty="0" smtClean="0"/>
              <a:t>Correlation Between Field Screening and Lab Results</a:t>
            </a:r>
          </a:p>
          <a:p>
            <a:pPr lvl="1"/>
            <a:r>
              <a:rPr lang="en-US" sz="2000" dirty="0" smtClean="0"/>
              <a:t>Data Validation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799" y="6069745"/>
            <a:ext cx="1672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Nicole Stanczak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task 4: PA/SI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5414"/>
            <a:ext cx="4367960" cy="25284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Final Deliverable 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Work Plan</a:t>
            </a:r>
          </a:p>
          <a:p>
            <a:pPr lvl="2"/>
            <a:r>
              <a:rPr lang="en-US" sz="1800" dirty="0" smtClean="0"/>
              <a:t>Health and Safety Plan</a:t>
            </a:r>
          </a:p>
          <a:p>
            <a:pPr lvl="2"/>
            <a:r>
              <a:rPr lang="en-US" sz="1800" dirty="0" smtClean="0"/>
              <a:t>Sampling and Analysis Plan</a:t>
            </a:r>
            <a:endParaRPr lang="en-US" sz="2000" dirty="0" smtClean="0"/>
          </a:p>
          <a:p>
            <a:pPr lvl="1"/>
            <a:r>
              <a:rPr lang="en-US" sz="2000" dirty="0" smtClean="0"/>
              <a:t>Results </a:t>
            </a:r>
          </a:p>
          <a:p>
            <a:pPr lvl="1"/>
            <a:r>
              <a:rPr lang="en-US" sz="2000" dirty="0" smtClean="0"/>
              <a:t>Recommendations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69745"/>
            <a:ext cx="128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Audrey Lang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739" y="1417638"/>
            <a:ext cx="3263944" cy="271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053760" y="4126313"/>
            <a:ext cx="384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8</a:t>
            </a:r>
            <a:r>
              <a:rPr lang="en-US" dirty="0" smtClean="0"/>
              <a:t>. </a:t>
            </a:r>
            <a:r>
              <a:rPr lang="en-US" dirty="0" smtClean="0"/>
              <a:t>(Source: Nixon, Nicole BLM)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exclusions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team will not be sampling in private property.</a:t>
            </a:r>
          </a:p>
          <a:p>
            <a:r>
              <a:rPr lang="en-US" sz="2400" dirty="0" smtClean="0"/>
              <a:t>The team will not be addressing or providing remediation alternatives.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75" y="2643761"/>
            <a:ext cx="4243368" cy="2962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799" y="6069745"/>
            <a:ext cx="147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Nicolas Boon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611068"/>
            <a:ext cx="323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9</a:t>
            </a:r>
            <a:r>
              <a:rPr lang="en-US" dirty="0" smtClean="0"/>
              <a:t>. </a:t>
            </a:r>
            <a:r>
              <a:rPr lang="en-US" dirty="0" smtClean="0"/>
              <a:t>(Source: Plis, Matt BLM)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71525"/>
            <a:ext cx="7772400" cy="1362075"/>
          </a:xfrm>
        </p:spPr>
        <p:txBody>
          <a:bodyPr/>
          <a:lstStyle/>
          <a:p>
            <a:r>
              <a:rPr lang="en-US" dirty="0" smtClean="0"/>
              <a:t>3. Project Schedule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035" y="6239022"/>
            <a:ext cx="147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Nicolas Boon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284"/>
            <a:ext cx="9144000" cy="33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35" y="771525"/>
            <a:ext cx="7973278" cy="1362075"/>
          </a:xfrm>
        </p:spPr>
        <p:txBody>
          <a:bodyPr/>
          <a:lstStyle/>
          <a:p>
            <a:r>
              <a:rPr lang="en-US" dirty="0" smtClean="0"/>
              <a:t>4. Cost of engineering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95293"/>
            <a:ext cx="7772400" cy="15001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4.1 Staff Positions and Task Matrix</a:t>
            </a:r>
          </a:p>
          <a:p>
            <a:r>
              <a:rPr lang="en-US" dirty="0">
                <a:solidFill>
                  <a:schemeClr val="tx1"/>
                </a:solidFill>
              </a:rPr>
              <a:t>4.2 Cost of Engineering Services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882" y="2133600"/>
            <a:ext cx="2523260" cy="252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6109" y="4538602"/>
            <a:ext cx="297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10. </a:t>
            </a:r>
            <a:r>
              <a:rPr lang="en-US" dirty="0" smtClean="0"/>
              <a:t>(Source</a:t>
            </a:r>
            <a:r>
              <a:rPr lang="en-US" dirty="0" smtClean="0"/>
              <a:t>: VeryIcon)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936" y="6251056"/>
            <a:ext cx="128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Audrey Lang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4.1 Staff Positions and Task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2"/>
            <a:ext cx="7772400" cy="898057"/>
          </a:xfrm>
        </p:spPr>
        <p:txBody>
          <a:bodyPr>
            <a:normAutofit/>
          </a:bodyPr>
          <a:lstStyle/>
          <a:p>
            <a:r>
              <a:rPr lang="en-US" dirty="0" smtClean="0"/>
              <a:t>The expected personnel working on the project are the senior engineer, environmental engineer, and lab technician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069745"/>
            <a:ext cx="128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Audrey Lang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3999" y="2743994"/>
          <a:ext cx="6096001" cy="2238375"/>
        </p:xfrm>
        <a:graphic>
          <a:graphicData uri="http://schemas.openxmlformats.org/drawingml/2006/table">
            <a:tbl>
              <a:tblPr/>
              <a:tblGrid>
                <a:gridCol w="2046809"/>
                <a:gridCol w="1243952"/>
                <a:gridCol w="964698"/>
                <a:gridCol w="774297"/>
                <a:gridCol w="1066245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SENG days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ENG days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LAB days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 Project Management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 1st Background Research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 Work Plan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3.1 Health and Safety Plan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3.2 Sampling Plan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3.3 Sampling Collection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3.4 Lab Analysis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 PA/SI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 Final Report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# of Days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6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4.2 Cost of Engineering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730577"/>
          </a:xfrm>
        </p:spPr>
        <p:txBody>
          <a:bodyPr/>
          <a:lstStyle/>
          <a:p>
            <a:r>
              <a:rPr lang="en-US" dirty="0" smtClean="0"/>
              <a:t>The project costs are broken down into multiple categories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799" y="6069745"/>
            <a:ext cx="147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Nicolas Boon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43229"/>
              </p:ext>
            </p:extLst>
          </p:nvPr>
        </p:nvGraphicFramePr>
        <p:xfrm>
          <a:off x="1079500" y="2601426"/>
          <a:ext cx="6984999" cy="2221230"/>
        </p:xfrm>
        <a:graphic>
          <a:graphicData uri="http://schemas.openxmlformats.org/drawingml/2006/table">
            <a:tbl>
              <a:tblPr/>
              <a:tblGrid>
                <a:gridCol w="1964817"/>
                <a:gridCol w="1194121"/>
                <a:gridCol w="926053"/>
                <a:gridCol w="1023532"/>
                <a:gridCol w="1023532"/>
                <a:gridCol w="852944"/>
              </a:tblGrid>
              <a:tr h="20955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COST ESTIMATE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Classification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Hours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Rate $/hr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Personnel Cost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000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 Personnel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11*8=88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114.40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10,067.20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66*8/3=178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52.80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9,398.40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5*8=40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29.92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1,196.80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Personnel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20,662.40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 Travel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700.00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 Subcontract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Analytical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318.75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 Supplies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155.00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 Overhead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17,250.00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39,086.15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8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62" y="2047875"/>
            <a:ext cx="2479675" cy="2789634"/>
          </a:xfrm>
        </p:spPr>
      </p:pic>
    </p:spTree>
    <p:extLst>
      <p:ext uri="{BB962C8B-B14F-4D97-AF65-F5344CB8AC3E}">
        <p14:creationId xmlns:p14="http://schemas.microsoft.com/office/powerpoint/2010/main" val="30490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71525"/>
            <a:ext cx="7772400" cy="1362075"/>
          </a:xfrm>
        </p:spPr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54982"/>
            <a:ext cx="7772400" cy="226680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1. Project Understanding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Scope </a:t>
            </a:r>
            <a:r>
              <a:rPr lang="en-US" dirty="0">
                <a:solidFill>
                  <a:schemeClr val="tx1"/>
                </a:solidFill>
              </a:rPr>
              <a:t>of Services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Project </a:t>
            </a:r>
            <a:r>
              <a:rPr lang="en-US" dirty="0">
                <a:solidFill>
                  <a:schemeClr val="tx1"/>
                </a:solidFill>
              </a:rPr>
              <a:t>Schedule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Cost </a:t>
            </a:r>
            <a:r>
              <a:rPr lang="en-US" dirty="0">
                <a:solidFill>
                  <a:schemeClr val="tx1"/>
                </a:solidFill>
              </a:rPr>
              <a:t>of Engineering Services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5" y="1526310"/>
            <a:ext cx="2694709" cy="3362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873" y="6239022"/>
            <a:ext cx="128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Audrey Lang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6447" y="4871413"/>
            <a:ext cx="368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 smtClean="0"/>
              <a:t>(Source</a:t>
            </a:r>
            <a:r>
              <a:rPr lang="en-US" dirty="0" smtClean="0"/>
              <a:t>: Sherrod, Christina)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71525"/>
            <a:ext cx="7772400" cy="1362075"/>
          </a:xfrm>
        </p:spPr>
        <p:txBody>
          <a:bodyPr/>
          <a:lstStyle/>
          <a:p>
            <a:r>
              <a:rPr lang="en-US" dirty="0" smtClean="0"/>
              <a:t>1. Project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1.1 Introduction and Background</a:t>
            </a:r>
          </a:p>
          <a:p>
            <a:r>
              <a:rPr lang="en-US" dirty="0">
                <a:solidFill>
                  <a:schemeClr val="tx1"/>
                </a:solidFill>
              </a:rPr>
              <a:t>1.2 Client, Technical Advisor, Stakeholders</a:t>
            </a:r>
          </a:p>
          <a:p>
            <a:r>
              <a:rPr lang="en-US" dirty="0">
                <a:solidFill>
                  <a:schemeClr val="tx1"/>
                </a:solidFill>
              </a:rPr>
              <a:t>1.3 Project Description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821" y="6239022"/>
            <a:ext cx="128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Audrey Lang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9766" y="4769635"/>
            <a:ext cx="433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(</a:t>
            </a:r>
            <a:r>
              <a:rPr lang="en-US" dirty="0" smtClean="0"/>
              <a:t>Source: Wester</a:t>
            </a:r>
            <a:r>
              <a:rPr lang="en-US" dirty="0" smtClean="0"/>
              <a:t>n Mining History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30" y="2931692"/>
            <a:ext cx="2819439" cy="17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 Introduction &amp;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41" y="1417638"/>
            <a:ext cx="4828422" cy="392667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Wickenburg, Arizona</a:t>
            </a:r>
          </a:p>
          <a:p>
            <a:r>
              <a:rPr lang="en-US" sz="2400" dirty="0" smtClean="0"/>
              <a:t>Gold mine</a:t>
            </a:r>
          </a:p>
          <a:p>
            <a:pPr lvl="1"/>
            <a:r>
              <a:rPr lang="en-US" sz="2000" dirty="0" smtClean="0"/>
              <a:t>1863- Operation began</a:t>
            </a:r>
          </a:p>
          <a:p>
            <a:pPr lvl="1"/>
            <a:r>
              <a:rPr lang="en-US" sz="2000" dirty="0" smtClean="0"/>
              <a:t>1942- Mine closed  </a:t>
            </a:r>
          </a:p>
          <a:p>
            <a:r>
              <a:rPr lang="en-US" sz="2400" dirty="0" smtClean="0"/>
              <a:t>Mined by open-cut methods</a:t>
            </a:r>
          </a:p>
          <a:p>
            <a:pPr lvl="1"/>
            <a:r>
              <a:rPr lang="en-US" sz="2000" dirty="0" smtClean="0"/>
              <a:t>Treatment: Cyanide leaching and flotation </a:t>
            </a:r>
          </a:p>
          <a:p>
            <a:r>
              <a:rPr lang="en-US" dirty="0" smtClean="0"/>
              <a:t> </a:t>
            </a:r>
            <a:r>
              <a:rPr lang="en-US" sz="2400" dirty="0" smtClean="0"/>
              <a:t>Tailing migration </a:t>
            </a:r>
          </a:p>
          <a:p>
            <a:pPr lvl="1"/>
            <a:r>
              <a:rPr lang="en-US" sz="2000" dirty="0" smtClean="0"/>
              <a:t>Cloudbursts </a:t>
            </a:r>
          </a:p>
          <a:p>
            <a:pPr lvl="1"/>
            <a:r>
              <a:rPr lang="en-US" sz="2000" dirty="0" smtClean="0"/>
              <a:t>Entered into a wash south of the mine</a:t>
            </a:r>
          </a:p>
          <a:p>
            <a:pPr lvl="1"/>
            <a:endParaRPr lang="en-US" dirty="0"/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9" y="1417638"/>
            <a:ext cx="4112591" cy="3084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4983" y="4502081"/>
            <a:ext cx="353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3. </a:t>
            </a:r>
            <a:r>
              <a:rPr lang="en-US" dirty="0" smtClean="0"/>
              <a:t>(Source: Plis, Matt BLM)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069745"/>
            <a:ext cx="128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Audrey Lang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46" y="274638"/>
            <a:ext cx="86520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1.2 Client,  Tech advisor, 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1928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Client </a:t>
            </a:r>
          </a:p>
          <a:p>
            <a:pPr lvl="1"/>
            <a:r>
              <a:rPr lang="en-US" sz="2000" dirty="0"/>
              <a:t>Bureau of Land Management (BLM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Mr. Matt Plis </a:t>
            </a:r>
          </a:p>
          <a:p>
            <a:pPr lvl="1"/>
            <a:r>
              <a:rPr lang="en-US" sz="2000" dirty="0" smtClean="0"/>
              <a:t>Dr. Bill Harris, PhD, PE </a:t>
            </a:r>
          </a:p>
          <a:p>
            <a:r>
              <a:rPr lang="en-US" sz="2400" dirty="0" smtClean="0"/>
              <a:t>Technical Advisor</a:t>
            </a:r>
          </a:p>
          <a:p>
            <a:pPr lvl="1"/>
            <a:r>
              <a:rPr lang="en-US" sz="2000" dirty="0"/>
              <a:t>Dr. Bridget </a:t>
            </a:r>
            <a:r>
              <a:rPr lang="en-US" sz="2000" dirty="0" err="1"/>
              <a:t>Bero</a:t>
            </a:r>
            <a:r>
              <a:rPr lang="en-US" sz="2000" dirty="0"/>
              <a:t> </a:t>
            </a:r>
          </a:p>
          <a:p>
            <a:r>
              <a:rPr lang="en-US" sz="2400" dirty="0" smtClean="0"/>
              <a:t>Stakeholders</a:t>
            </a:r>
          </a:p>
          <a:p>
            <a:pPr lvl="1"/>
            <a:r>
              <a:rPr lang="en-US" dirty="0" smtClean="0"/>
              <a:t> </a:t>
            </a:r>
            <a:r>
              <a:rPr lang="en-US" sz="2000" dirty="0" smtClean="0"/>
              <a:t>BLM</a:t>
            </a:r>
          </a:p>
          <a:p>
            <a:pPr lvl="1"/>
            <a:r>
              <a:rPr lang="en-US" sz="2000" dirty="0" smtClean="0"/>
              <a:t>United States and Arizona Citizens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288" y="1600201"/>
            <a:ext cx="3263944" cy="271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14532" y="4313020"/>
            <a:ext cx="384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4. </a:t>
            </a:r>
            <a:r>
              <a:rPr lang="en-US" dirty="0" smtClean="0"/>
              <a:t>(Source: Nixon, Nicole BLM)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069745"/>
            <a:ext cx="1543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Nicole Stanczak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3575"/>
            <a:ext cx="7772400" cy="3733800"/>
          </a:xfrm>
        </p:spPr>
        <p:txBody>
          <a:bodyPr/>
          <a:lstStyle/>
          <a:p>
            <a:pPr algn="ctr"/>
            <a:r>
              <a:rPr lang="en-US" dirty="0" smtClean="0"/>
              <a:t>Examine and assess the risks that accompany the migration of mine tailings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Produce a Preliminary Assessment/Site Inspection (PA/SI) following the CERCLA process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Use results to determine if the BLM should proceed with further CERCLA actions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69745"/>
            <a:ext cx="128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Audrey Lang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71525"/>
            <a:ext cx="7772400" cy="1362075"/>
          </a:xfrm>
        </p:spPr>
        <p:txBody>
          <a:bodyPr/>
          <a:lstStyle/>
          <a:p>
            <a:r>
              <a:rPr lang="en-US" dirty="0" smtClean="0"/>
              <a:t>2. Scope of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70195"/>
            <a:ext cx="7772400" cy="27709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2.1 Task 1: Project Management </a:t>
            </a:r>
          </a:p>
          <a:p>
            <a:r>
              <a:rPr lang="en-US" dirty="0">
                <a:solidFill>
                  <a:schemeClr val="tx1"/>
                </a:solidFill>
              </a:rPr>
              <a:t>2.2 Task 2: Background Research</a:t>
            </a:r>
          </a:p>
          <a:p>
            <a:r>
              <a:rPr lang="en-US" dirty="0">
                <a:solidFill>
                  <a:schemeClr val="tx1"/>
                </a:solidFill>
              </a:rPr>
              <a:t>2.3 Task 3: Work Plan </a:t>
            </a:r>
          </a:p>
          <a:p>
            <a:r>
              <a:rPr lang="en-US" dirty="0">
                <a:solidFill>
                  <a:schemeClr val="tx1"/>
                </a:solidFill>
              </a:rPr>
              <a:t>2.4 Task 4: Preliminary Assessment/Site Inspection (PA/SI)</a:t>
            </a:r>
          </a:p>
          <a:p>
            <a:r>
              <a:rPr lang="en-US" dirty="0">
                <a:solidFill>
                  <a:schemeClr val="tx1"/>
                </a:solidFill>
              </a:rPr>
              <a:t>2.5 Exclusions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835" y="6239022"/>
            <a:ext cx="1513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Nicole Stanczak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Task 1: Project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Interaction with client </a:t>
            </a:r>
          </a:p>
          <a:p>
            <a:r>
              <a:rPr lang="en-US" sz="2400" dirty="0" smtClean="0"/>
              <a:t>Team and Technical Advisor Meetings</a:t>
            </a:r>
          </a:p>
          <a:p>
            <a:r>
              <a:rPr lang="en-US" sz="2400" dirty="0" smtClean="0"/>
              <a:t>Time management </a:t>
            </a:r>
          </a:p>
          <a:p>
            <a:r>
              <a:rPr lang="en-US" sz="2400" dirty="0" smtClean="0"/>
              <a:t>Deliverables</a:t>
            </a:r>
          </a:p>
          <a:p>
            <a:pPr lvl="1"/>
            <a:r>
              <a:rPr lang="en-US" sz="2000" dirty="0" smtClean="0"/>
              <a:t>Final Report </a:t>
            </a:r>
          </a:p>
          <a:p>
            <a:pPr lvl="2"/>
            <a:r>
              <a:rPr lang="en-US" sz="1800" dirty="0" smtClean="0"/>
              <a:t>50%design report </a:t>
            </a:r>
          </a:p>
          <a:p>
            <a:pPr lvl="1"/>
            <a:r>
              <a:rPr lang="en-US" sz="2000" dirty="0" smtClean="0"/>
              <a:t>Final Presentation </a:t>
            </a:r>
          </a:p>
          <a:p>
            <a:pPr lvl="1"/>
            <a:r>
              <a:rPr lang="en-US" sz="2000" dirty="0" smtClean="0"/>
              <a:t>Project Website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799" y="6069745"/>
            <a:ext cx="151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Nicole Stanczak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559" y="2978203"/>
            <a:ext cx="2650272" cy="235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66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Task 2: background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86" y="1417638"/>
            <a:ext cx="8217476" cy="40662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CERCLA Process</a:t>
            </a:r>
          </a:p>
          <a:p>
            <a:r>
              <a:rPr lang="en-US" sz="2400" dirty="0" smtClean="0"/>
              <a:t>Elements of Sampling &amp; Analysis, Work, and Health &amp; Safety Plan</a:t>
            </a:r>
          </a:p>
          <a:p>
            <a:pPr lvl="1"/>
            <a:r>
              <a:rPr lang="en-US" dirty="0" smtClean="0"/>
              <a:t>Quality Assurance (QA)</a:t>
            </a:r>
          </a:p>
          <a:p>
            <a:pPr lvl="1"/>
            <a:r>
              <a:rPr lang="en-US" dirty="0" smtClean="0"/>
              <a:t>Quality Control (QC) </a:t>
            </a:r>
          </a:p>
          <a:p>
            <a:r>
              <a:rPr lang="en-US" sz="2400" dirty="0" smtClean="0"/>
              <a:t>Available Lab Facilities &amp; Test Methods</a:t>
            </a:r>
          </a:p>
          <a:p>
            <a:r>
              <a:rPr lang="en-US" sz="2400" dirty="0" smtClean="0"/>
              <a:t>X-Ray Fluorescence (XRF) Technology</a:t>
            </a:r>
          </a:p>
          <a:p>
            <a:r>
              <a:rPr lang="en-US" sz="2400" dirty="0" smtClean="0"/>
              <a:t>Ecological Risk Assessment </a:t>
            </a:r>
          </a:p>
          <a:p>
            <a:r>
              <a:rPr lang="en-US" sz="2400" dirty="0" smtClean="0"/>
              <a:t>Human Health Risk Assessment  </a:t>
            </a:r>
          </a:p>
          <a:p>
            <a:pPr marL="68580" indent="0">
              <a:buNone/>
            </a:pPr>
            <a:endParaRPr lang="en-US" sz="2400" dirty="0"/>
          </a:p>
        </p:txBody>
      </p:sp>
      <p:pic>
        <p:nvPicPr>
          <p:cNvPr id="5" name="Picture 4" descr="unnam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61" y="3139144"/>
            <a:ext cx="2729401" cy="2047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7362" y="5186195"/>
            <a:ext cx="323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5. </a:t>
            </a:r>
            <a:r>
              <a:rPr lang="en-US" dirty="0" smtClean="0"/>
              <a:t>(Source: Plis, Matt BLM)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069745"/>
            <a:ext cx="128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Audrey Lang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2022</TotalTime>
  <Words>776</Words>
  <Application>Microsoft Office PowerPoint</Application>
  <PresentationFormat>On-screen Show (4:3)</PresentationFormat>
  <Paragraphs>232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Gill Sans MT</vt:lpstr>
      <vt:lpstr>Times New Roman</vt:lpstr>
      <vt:lpstr>Wingdings 3</vt:lpstr>
      <vt:lpstr>Urban Pop</vt:lpstr>
      <vt:lpstr>Vulture mine tailings</vt:lpstr>
      <vt:lpstr>Presentation Overview</vt:lpstr>
      <vt:lpstr>1. Project Understanding</vt:lpstr>
      <vt:lpstr>1.1 Introduction &amp; background</vt:lpstr>
      <vt:lpstr>   1.2 Client,  Tech advisor,  stakeholders</vt:lpstr>
      <vt:lpstr>1.3 Project Description</vt:lpstr>
      <vt:lpstr>2. Scope of Services</vt:lpstr>
      <vt:lpstr>2.1 Task 1: Project management </vt:lpstr>
      <vt:lpstr>2.2 Task 2: background research</vt:lpstr>
      <vt:lpstr>2.3 Task 3: Work Plan (WP)</vt:lpstr>
      <vt:lpstr>2.3 Task 3: work plan</vt:lpstr>
      <vt:lpstr>2.3 Task 3: Work Plan</vt:lpstr>
      <vt:lpstr>2.4 task 4: PA/SI </vt:lpstr>
      <vt:lpstr>2.5 exclusions</vt:lpstr>
      <vt:lpstr>3. Project Schedule </vt:lpstr>
      <vt:lpstr>4. Cost of engineering Service</vt:lpstr>
      <vt:lpstr>4.1 Staff Positions and Task Matrix</vt:lpstr>
      <vt:lpstr>4.2 Cost of Engineering Services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Vulture mine tailings</dc:title>
  <dc:creator>Malia Lang</dc:creator>
  <cp:lastModifiedBy>Audrey Malia Lang</cp:lastModifiedBy>
  <cp:revision>70</cp:revision>
  <cp:lastPrinted>2014-12-04T17:22:25Z</cp:lastPrinted>
  <dcterms:created xsi:type="dcterms:W3CDTF">2014-10-16T17:42:59Z</dcterms:created>
  <dcterms:modified xsi:type="dcterms:W3CDTF">2014-12-04T17:22:53Z</dcterms:modified>
</cp:coreProperties>
</file>